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317" r:id="rId6"/>
    <p:sldId id="320" r:id="rId7"/>
    <p:sldId id="309" r:id="rId8"/>
    <p:sldId id="290" r:id="rId9"/>
    <p:sldId id="273" r:id="rId10"/>
    <p:sldId id="270" r:id="rId11"/>
    <p:sldId id="319" r:id="rId12"/>
    <p:sldId id="286" r:id="rId13"/>
    <p:sldId id="267" r:id="rId14"/>
    <p:sldId id="268" r:id="rId15"/>
    <p:sldId id="283" r:id="rId16"/>
    <p:sldId id="284" r:id="rId17"/>
    <p:sldId id="314" r:id="rId18"/>
    <p:sldId id="282" r:id="rId19"/>
    <p:sldId id="276" r:id="rId20"/>
    <p:sldId id="292" r:id="rId21"/>
    <p:sldId id="293" r:id="rId22"/>
    <p:sldId id="294" r:id="rId23"/>
    <p:sldId id="288" r:id="rId24"/>
    <p:sldId id="297" r:id="rId25"/>
    <p:sldId id="318" r:id="rId26"/>
    <p:sldId id="298" r:id="rId27"/>
    <p:sldId id="316" r:id="rId28"/>
    <p:sldId id="289"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427" autoAdjust="0"/>
  </p:normalViewPr>
  <p:slideViewPr>
    <p:cSldViewPr snapToGrid="0">
      <p:cViewPr varScale="1">
        <p:scale>
          <a:sx n="80" d="100"/>
          <a:sy n="80" d="100"/>
        </p:scale>
        <p:origin x="663" y="39"/>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AdvanceQuery_NETCoreGrowthA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than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spc="50" baseline="0" dirty="0">
                <a:latin typeface="Segoe UI Semibold" panose="020B0702040204020203" pitchFamily="34" charset="0"/>
                <a:cs typeface="Segoe UI Semibold" panose="020B0702040204020203" pitchFamily="34" charset="0"/>
              </a:rPr>
              <a:t>.NET CORE 2.0 GROWTH</a:t>
            </a:r>
          </a:p>
        </c:rich>
      </c:tx>
      <c:overlay val="0"/>
      <c:spPr>
        <a:noFill/>
        <a:ln>
          <a:noFill/>
        </a:ln>
        <a:effectLst/>
      </c:spPr>
      <c:txPr>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barChart>
        <c:barDir val="col"/>
        <c:grouping val="clustered"/>
        <c:varyColors val="0"/>
        <c:ser>
          <c:idx val="0"/>
          <c:order val="0"/>
          <c:tx>
            <c:strRef>
              <c:f>Sheet5!$B$1</c:f>
              <c:strCache>
                <c:ptCount val="1"/>
                <c:pt idx="0">
                  <c:v>Engaged-2day</c:v>
                </c:pt>
              </c:strCache>
            </c:strRef>
          </c:tx>
          <c:spPr>
            <a:solidFill>
              <a:schemeClr val="accent1"/>
            </a:solidFill>
            <a:ln>
              <a:noFill/>
            </a:ln>
            <a:effectLst/>
          </c:spPr>
          <c:invertIfNegative val="0"/>
          <c:cat>
            <c:numRef>
              <c:f>Sheet5!$A$2:$A$13</c:f>
              <c:numCache>
                <c:formatCode>m/d/yyyy</c:formatCode>
                <c:ptCount val="12"/>
                <c:pt idx="0">
                  <c:v>42767</c:v>
                </c:pt>
                <c:pt idx="1">
                  <c:v>42795</c:v>
                </c:pt>
                <c:pt idx="2">
                  <c:v>42826</c:v>
                </c:pt>
                <c:pt idx="3">
                  <c:v>42856</c:v>
                </c:pt>
                <c:pt idx="4">
                  <c:v>42887</c:v>
                </c:pt>
                <c:pt idx="5">
                  <c:v>42917</c:v>
                </c:pt>
                <c:pt idx="6">
                  <c:v>42948</c:v>
                </c:pt>
                <c:pt idx="7">
                  <c:v>42979</c:v>
                </c:pt>
                <c:pt idx="8">
                  <c:v>43009</c:v>
                </c:pt>
                <c:pt idx="9">
                  <c:v>43040</c:v>
                </c:pt>
                <c:pt idx="10">
                  <c:v>43070</c:v>
                </c:pt>
                <c:pt idx="11">
                  <c:v>43101</c:v>
                </c:pt>
              </c:numCache>
            </c:numRef>
          </c:cat>
          <c:val>
            <c:numRef>
              <c:f>Sheet5!$B$2:$B$13</c:f>
              <c:numCache>
                <c:formatCode>_(* #,##0_);_(* \(#,##0\);_(* "-"??_);_(@_)</c:formatCode>
                <c:ptCount val="12"/>
                <c:pt idx="0">
                  <c:v>22137</c:v>
                </c:pt>
                <c:pt idx="1">
                  <c:v>90394</c:v>
                </c:pt>
                <c:pt idx="2">
                  <c:v>111932</c:v>
                </c:pt>
                <c:pt idx="3">
                  <c:v>139540</c:v>
                </c:pt>
                <c:pt idx="4">
                  <c:v>154953</c:v>
                </c:pt>
                <c:pt idx="5">
                  <c:v>166636</c:v>
                </c:pt>
                <c:pt idx="6">
                  <c:v>222201</c:v>
                </c:pt>
                <c:pt idx="7">
                  <c:v>273724</c:v>
                </c:pt>
                <c:pt idx="8">
                  <c:v>349655</c:v>
                </c:pt>
                <c:pt idx="9">
                  <c:v>411495</c:v>
                </c:pt>
                <c:pt idx="10">
                  <c:v>407241</c:v>
                </c:pt>
                <c:pt idx="11">
                  <c:v>506313</c:v>
                </c:pt>
              </c:numCache>
            </c:numRef>
          </c:val>
          <c:extLst>
            <c:ext xmlns:c16="http://schemas.microsoft.com/office/drawing/2014/chart" uri="{C3380CC4-5D6E-409C-BE32-E72D297353CC}">
              <c16:uniqueId val="{00000000-B0F7-4082-A12A-A2AAB0A7DAB2}"/>
            </c:ext>
          </c:extLst>
        </c:ser>
        <c:dLbls>
          <c:showLegendKey val="0"/>
          <c:showVal val="0"/>
          <c:showCatName val="0"/>
          <c:showSerName val="0"/>
          <c:showPercent val="0"/>
          <c:showBubbleSize val="0"/>
        </c:dLbls>
        <c:gapWidth val="219"/>
        <c:overlap val="-27"/>
        <c:axId val="477296792"/>
        <c:axId val="477295808"/>
      </c:barChart>
      <c:dateAx>
        <c:axId val="4772967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7295808"/>
        <c:crosses val="autoZero"/>
        <c:auto val="1"/>
        <c:lblOffset val="100"/>
        <c:baseTimeUnit val="months"/>
      </c:dateAx>
      <c:valAx>
        <c:axId val="477295808"/>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47729679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Sheet1!$E$7</c:f>
              <c:strCache>
                <c:ptCount val="1"/>
                <c:pt idx="0">
                  <c:v>.NET Core 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Sheet1!$E$8:$E$12</c:f>
              <c:numCache>
                <c:formatCode>General</c:formatCode>
                <c:ptCount val="5"/>
                <c:pt idx="0">
                  <c:v>138801</c:v>
                </c:pt>
                <c:pt idx="1">
                  <c:v>226917</c:v>
                </c:pt>
                <c:pt idx="2">
                  <c:v>251655</c:v>
                </c:pt>
                <c:pt idx="3">
                  <c:v>309638</c:v>
                </c:pt>
                <c:pt idx="4">
                  <c:v>325659</c:v>
                </c:pt>
              </c:numCache>
            </c:numRef>
          </c:val>
          <c:smooth val="0"/>
          <c:extLst>
            <c:ext xmlns:c16="http://schemas.microsoft.com/office/drawing/2014/chart" uri="{C3380CC4-5D6E-409C-BE32-E72D297353CC}">
              <c16:uniqueId val="{00000000-6CA6-4763-B44F-EDF34FCDA2AA}"/>
            </c:ext>
          </c:extLst>
        </c:ser>
        <c:ser>
          <c:idx val="1"/>
          <c:order val="1"/>
          <c:tx>
            <c:strRef>
              <c:f>Sheet1!$F$7</c:f>
              <c:strCache>
                <c:ptCount val="1"/>
                <c:pt idx="0">
                  <c:v>.NET Core 1.X</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Sheet1!$F$8:$F$12</c:f>
              <c:numCache>
                <c:formatCode>General</c:formatCode>
                <c:ptCount val="5"/>
                <c:pt idx="0">
                  <c:v>111783</c:v>
                </c:pt>
                <c:pt idx="1">
                  <c:v>138628</c:v>
                </c:pt>
                <c:pt idx="2">
                  <c:v>111451</c:v>
                </c:pt>
                <c:pt idx="3">
                  <c:v>109309</c:v>
                </c:pt>
                <c:pt idx="4">
                  <c:v>90056</c:v>
                </c:pt>
              </c:numCache>
            </c:numRef>
          </c:val>
          <c:smooth val="0"/>
          <c:extLst>
            <c:ext xmlns:c16="http://schemas.microsoft.com/office/drawing/2014/chart" uri="{C3380CC4-5D6E-409C-BE32-E72D297353CC}">
              <c16:uniqueId val="{00000001-6CA6-4763-B44F-EDF34FCDA2AA}"/>
            </c:ext>
          </c:extLst>
        </c:ser>
        <c:dLbls>
          <c:showLegendKey val="0"/>
          <c:showVal val="0"/>
          <c:showCatName val="0"/>
          <c:showSerName val="0"/>
          <c:showPercent val="0"/>
          <c:showBubbleSize val="0"/>
        </c:dLbls>
        <c:marker val="1"/>
        <c:smooth val="0"/>
        <c:axId val="530480672"/>
        <c:axId val="530480344"/>
      </c:lineChart>
      <c:dateAx>
        <c:axId val="53048067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30480344"/>
        <c:crosses val="autoZero"/>
        <c:auto val="1"/>
        <c:lblOffset val="100"/>
        <c:baseTimeUnit val="months"/>
      </c:dateAx>
      <c:valAx>
        <c:axId val="530480344"/>
        <c:scaling>
          <c:orientation val="minMax"/>
        </c:scaling>
        <c:delete val="1"/>
        <c:axPos val="l"/>
        <c:numFmt formatCode="General" sourceLinked="1"/>
        <c:majorTickMark val="none"/>
        <c:minorTickMark val="none"/>
        <c:tickLblPos val="nextTo"/>
        <c:crossAx val="530480672"/>
        <c:crosses val="autoZero"/>
        <c:crossBetween val="between"/>
      </c:valAx>
      <c:spPr>
        <a:noFill/>
        <a:ln>
          <a:noFill/>
        </a:ln>
        <a:effectLst/>
      </c:spPr>
    </c:plotArea>
    <c:legend>
      <c:legendPos val="t"/>
      <c:layout>
        <c:manualLayout>
          <c:xMode val="edge"/>
          <c:yMode val="edge"/>
          <c:x val="0.21207712072169915"/>
          <c:y val="6.8938028667053355E-2"/>
          <c:w val="0.57584575855660169"/>
          <c:h val="8.02103139769203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4/14/2018</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defTabSz="966501">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defTabSz="966501">
              <a:defRPr/>
            </a:pPr>
            <a:fld id="{EBAD7DCF-4954-42D1-825D-68A0F61615A4}" type="slidenum">
              <a:rPr lang="en-US">
                <a:solidFill>
                  <a:prstClr val="black"/>
                </a:solidFill>
                <a:latin typeface="Calibri" panose="020F0502020204030204"/>
              </a:rPr>
              <a:pPr defTabSz="966501">
                <a:defRPr/>
              </a:pPr>
              <a:t>11</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5D26D21F-3566-4A31-9CF4-64F7531D051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381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12</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13</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15</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defTabSz="985889">
              <a:defRPr/>
            </a:pPr>
            <a:fld id="{CC8195A8-0CC9-4EC5-84EE-12317B82121E}"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5" name="Header Placeholder 10">
            <a:extLst>
              <a:ext uri="{FF2B5EF4-FFF2-40B4-BE49-F238E27FC236}">
                <a16:creationId xmlns:a16="http://schemas.microsoft.com/office/drawing/2014/main" id="{44AAF98E-DC76-4EA1-8AF6-30E24F8648D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848925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17</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01">
              <a:defRPr/>
            </a:pPr>
            <a:r>
              <a:rPr lang="en-US" dirty="0"/>
              <a:t>And our usage is growing. As of February 2018, if we take a look at just the cross-platform, web workload (.NET Core) you can see we are already over a half million active developers per month. Active means unique developers with 2+ days of development per month. </a:t>
            </a:r>
          </a:p>
          <a:p>
            <a:pPr defTabSz="966501">
              <a:defRPr/>
            </a:pPr>
            <a:endParaRPr lang="en-US" dirty="0"/>
          </a:p>
          <a:p>
            <a:pPr defTabSz="966501">
              <a:defRPr/>
            </a:pPr>
            <a:r>
              <a:rPr lang="en-US" dirty="0"/>
              <a:t>On average we’re seeing double digit percentage growth of .NET Core </a:t>
            </a:r>
            <a:r>
              <a:rPr lang="en-US" dirty="0" err="1"/>
              <a:t>MoM</a:t>
            </a:r>
            <a:r>
              <a:rPr lang="en-US" dirty="0"/>
              <a:t> since 2.0 release in August. Metric includes .NET Core CLI + .NET Core in Visual Studio, 2day+ Active.  </a:t>
            </a:r>
          </a:p>
          <a:p>
            <a:endParaRPr lang="en-US" dirty="0"/>
          </a:p>
          <a:p>
            <a:r>
              <a:rPr lang="en-US" dirty="0"/>
              <a:t>.NET all up across other workloads is also growing rapidly</a:t>
            </a:r>
            <a:r>
              <a:rPr lang="en-US"/>
              <a:t>. </a:t>
            </a:r>
            <a:endParaRPr lang="en-US" dirty="0"/>
          </a:p>
        </p:txBody>
      </p:sp>
      <p:sp>
        <p:nvSpPr>
          <p:cNvPr id="4" name="Slide Number Placeholder 3"/>
          <p:cNvSpPr>
            <a:spLocks noGrp="1"/>
          </p:cNvSpPr>
          <p:nvPr>
            <p:ph type="sldNum" sz="quarter" idx="10"/>
          </p:nvPr>
        </p:nvSpPr>
        <p:spPr/>
        <p:txBody>
          <a:bodyPr/>
          <a:lstStyle/>
          <a:p>
            <a:fld id="{A5B2E1C3-744A-48F6-B1A1-972992C1F32F}" type="slidenum">
              <a:rPr lang="en-US" smtClean="0"/>
              <a:t>20</a:t>
            </a:fld>
            <a:endParaRPr lang="en-US"/>
          </a:p>
        </p:txBody>
      </p:sp>
      <p:sp>
        <p:nvSpPr>
          <p:cNvPr id="5" name="Header Placeholder 10">
            <a:extLst>
              <a:ext uri="{FF2B5EF4-FFF2-40B4-BE49-F238E27FC236}">
                <a16:creationId xmlns:a16="http://schemas.microsoft.com/office/drawing/2014/main" id="{844CBA84-9978-4A47-9720-91A757AB5E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11703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In-Browser tutorial:</a:t>
            </a:r>
          </a:p>
          <a:p>
            <a:r>
              <a:rPr lang="en-US" dirty="0"/>
              <a:t>www.dot.net </a:t>
            </a:r>
            <a:r>
              <a:rPr lang="en-US" dirty="0">
                <a:sym typeface="Wingdings" panose="05000000000000000000" pitchFamily="2" charset="2"/>
              </a:rPr>
              <a:t> Get Started  Select In-browser tutorial</a:t>
            </a:r>
          </a:p>
          <a:p>
            <a:r>
              <a:rPr lang="en-US" b="1" dirty="0">
                <a:sym typeface="Wingdings" panose="05000000000000000000" pitchFamily="2" charset="2"/>
              </a:rPr>
              <a:t>https://www.microsoft.com/net/learn/in-browser-tutorial/1</a:t>
            </a:r>
          </a:p>
          <a:p>
            <a:endParaRPr lang="en-US" b="1" dirty="0">
              <a:sym typeface="Wingdings" panose="05000000000000000000" pitchFamily="2" charset="2"/>
            </a:endParaRPr>
          </a:p>
          <a:p>
            <a:r>
              <a:rPr lang="en-US" dirty="0">
                <a:sym typeface="Wingdings" panose="05000000000000000000" pitchFamily="2" charset="2"/>
              </a:rPr>
              <a:t>-- Have the class walk through some of the lessons.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389753A2-5F8A-4548-8AA2-356A80BBADB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6371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demo:</a:t>
            </a:r>
          </a:p>
          <a:p>
            <a:r>
              <a:rPr lang="en-US" dirty="0"/>
              <a:t>Setup – install dotnet SDK</a:t>
            </a:r>
          </a:p>
          <a:p>
            <a:r>
              <a:rPr lang="en-US" dirty="0"/>
              <a:t>-&gt;&gt; . </a:t>
            </a:r>
            <a:r>
              <a:rPr lang="en-US"/>
              <a:t>Got to www</a:t>
            </a:r>
            <a:r>
              <a:rPr lang="en-US" dirty="0"/>
              <a:t>.dot.net/core – walk through the setup instructions for your operating system</a:t>
            </a:r>
          </a:p>
          <a:p>
            <a:r>
              <a:rPr lang="en-US" dirty="0"/>
              <a:t>-&gt;&gt; . [Optional] Install an editor like Visual Studio Code (any OS) or Visual Studio (Windows) from www.visualstudio.com</a:t>
            </a:r>
          </a:p>
          <a:p>
            <a:endParaRPr lang="en-US" dirty="0"/>
          </a:p>
          <a:p>
            <a:r>
              <a:rPr lang="en-US" dirty="0"/>
              <a:t>Open terminal/command prompt</a:t>
            </a:r>
          </a:p>
          <a:p>
            <a:r>
              <a:rPr lang="en-US" dirty="0"/>
              <a:t>&gt;dotnet new </a:t>
            </a:r>
          </a:p>
          <a:p>
            <a:r>
              <a:rPr lang="en-US" dirty="0"/>
              <a:t>Show all the templates you can use</a:t>
            </a:r>
          </a:p>
          <a:p>
            <a:r>
              <a:rPr lang="en-US" dirty="0"/>
              <a:t>&gt;dotnet new web</a:t>
            </a:r>
          </a:p>
          <a:p>
            <a:r>
              <a:rPr lang="en-US" dirty="0"/>
              <a:t>Creates a web application</a:t>
            </a:r>
          </a:p>
          <a:p>
            <a:r>
              <a:rPr lang="en-US" dirty="0"/>
              <a:t>&gt;dotnet run</a:t>
            </a:r>
          </a:p>
          <a:p>
            <a:r>
              <a:rPr lang="en-US" dirty="0"/>
              <a:t>Starts web app. Navigate a browser to localhost:5000 to show “Hello World”</a:t>
            </a:r>
          </a:p>
          <a:p>
            <a:r>
              <a:rPr lang="en-US" dirty="0"/>
              <a:t>&gt; CTRL+C to stop web server</a:t>
            </a:r>
          </a:p>
          <a:p>
            <a:endParaRPr lang="en-US" dirty="0"/>
          </a:p>
          <a:p>
            <a:r>
              <a:rPr lang="en-US" dirty="0"/>
              <a:t>&gt;code .</a:t>
            </a:r>
          </a:p>
          <a:p>
            <a:r>
              <a:rPr lang="en-US" dirty="0"/>
              <a:t>Open </a:t>
            </a:r>
            <a:r>
              <a:rPr lang="en-US" dirty="0" err="1"/>
              <a:t>VSCode</a:t>
            </a:r>
            <a:endParaRPr lang="en-US" dirty="0"/>
          </a:p>
          <a:p>
            <a:endParaRPr lang="en-US" dirty="0"/>
          </a:p>
          <a:p>
            <a:r>
              <a:rPr lang="en-US" dirty="0"/>
              <a:t>Run through this tutorial:</a:t>
            </a:r>
          </a:p>
          <a:p>
            <a:r>
              <a:rPr lang="en-US" b="1" dirty="0"/>
              <a:t>https://docs.microsoft.com/en-us/dotnet/core/tutorials/with-visual-studio-code </a:t>
            </a:r>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
        <p:nvSpPr>
          <p:cNvPr id="5" name="Header Placeholder 10">
            <a:extLst>
              <a:ext uri="{FF2B5EF4-FFF2-40B4-BE49-F238E27FC236}">
                <a16:creationId xmlns:a16="http://schemas.microsoft.com/office/drawing/2014/main" id="{0B36E475-4515-40F9-9BE0-F39BF7F8259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98519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25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055E7980-2E48-42BA-84EE-13737B7BCA61}"/>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345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wants to have a successful career and that means finding a job. There are a LOT of .NET jobs available since it’s been around for over 15 years. And in general, there are a huge amount of programming jobs.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6</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C8F8E5F-1494-4846-8610-13C0DEFD496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2059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85981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couldn’t do any of this this without the open source community. </a:t>
            </a:r>
          </a:p>
          <a:p>
            <a:endParaRPr lang="en-US" dirty="0"/>
          </a:p>
          <a:p>
            <a:r>
              <a:rPr lang="en-US" dirty="0"/>
              <a:t>Open source is about accepting people’s diverse opinions and combined intelligence to build something amazing. There are thousands of people all over the world contributing to the .NET platform. </a:t>
            </a:r>
          </a:p>
          <a:p>
            <a:endParaRPr lang="en-US" dirty="0"/>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9</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81DCCBF7-E7E2-42AD-8F8C-739556351B5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33026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50862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49.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www.dot.n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www.visualstudio.com/" TargetMode="External"/><Relationship Id="rId7" Type="http://schemas.openxmlformats.org/officeDocument/2006/relationships/image" Target="../media/image64.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techempower.com/benchmarks/#section=data-r14&amp;hw=ph&amp;test=plaintext" TargetMode="Externa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en-US" sz="3600" dirty="0">
                <a:latin typeface="Segoe UI Light" panose="020B0502040204020203" pitchFamily="34" charset="0"/>
                <a:cs typeface="Segoe UI Light" panose="020B0502040204020203" pitchFamily="34" charset="0"/>
              </a:rPr>
              <a:t>.NET named Top 30 Highest Velocity OSS Projects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135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6" name="Picture 5">
            <a:extLst>
              <a:ext uri="{FF2B5EF4-FFF2-40B4-BE49-F238E27FC236}">
                <a16:creationId xmlns:a16="http://schemas.microsoft.com/office/drawing/2014/main" id="{0FC46301-B274-45FD-BE82-B30F5DE19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137" y="0"/>
            <a:ext cx="6981063" cy="6858000"/>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Age of Ascent, </a:t>
            </a: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7"/>
              </a:rPr>
              <a:t>Illyriad</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 Games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31" y="1030705"/>
            <a:ext cx="5183680" cy="5642100"/>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2841919" y="1089424"/>
            <a:ext cx="6508161" cy="5644007"/>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2" name="Picture 1">
            <a:extLst>
              <a:ext uri="{FF2B5EF4-FFF2-40B4-BE49-F238E27FC236}">
                <a16:creationId xmlns:a16="http://schemas.microsoft.com/office/drawing/2014/main" id="{679507CB-DFAC-4573-8D5B-953CDF266ECC}"/>
              </a:ext>
            </a:extLst>
          </p:cNvPr>
          <p:cNvPicPr>
            <a:picLocks noChangeAspect="1"/>
          </p:cNvPicPr>
          <p:nvPr/>
        </p:nvPicPr>
        <p:blipFill>
          <a:blip r:embed="rId3"/>
          <a:stretch>
            <a:fillRect/>
          </a:stretch>
        </p:blipFill>
        <p:spPr>
          <a:xfrm>
            <a:off x="266920" y="1080654"/>
            <a:ext cx="6800626" cy="5575465"/>
          </a:xfrm>
          <a:prstGeom prst="rect">
            <a:avLst/>
          </a:prstGeom>
        </p:spPr>
      </p:pic>
      <p:pic>
        <p:nvPicPr>
          <p:cNvPr id="3" name="Picture 2">
            <a:extLst>
              <a:ext uri="{FF2B5EF4-FFF2-40B4-BE49-F238E27FC236}">
                <a16:creationId xmlns:a16="http://schemas.microsoft.com/office/drawing/2014/main" id="{EE677B52-C72C-4C44-82E5-E94260117B34}"/>
              </a:ext>
            </a:extLst>
          </p:cNvPr>
          <p:cNvPicPr>
            <a:picLocks noChangeAspect="1"/>
          </p:cNvPicPr>
          <p:nvPr/>
        </p:nvPicPr>
        <p:blipFill>
          <a:blip r:embed="rId4"/>
          <a:stretch>
            <a:fillRect/>
          </a:stretch>
        </p:blipFill>
        <p:spPr>
          <a:xfrm>
            <a:off x="7478398" y="1088236"/>
            <a:ext cx="4035829" cy="5668824"/>
          </a:xfrm>
          <a:prstGeom prst="rect">
            <a:avLst/>
          </a:prstGeom>
        </p:spPr>
      </p:pic>
      <p:pic>
        <p:nvPicPr>
          <p:cNvPr id="4" name="Picture 3">
            <a:extLst>
              <a:ext uri="{FF2B5EF4-FFF2-40B4-BE49-F238E27FC236}">
                <a16:creationId xmlns:a16="http://schemas.microsoft.com/office/drawing/2014/main" id="{3B134AF9-9AB3-44D0-8B85-20A6D8A069DA}"/>
              </a:ext>
            </a:extLst>
          </p:cNvPr>
          <p:cNvPicPr>
            <a:picLocks noChangeAspect="1"/>
          </p:cNvPicPr>
          <p:nvPr/>
        </p:nvPicPr>
        <p:blipFill>
          <a:blip r:embed="rId5"/>
          <a:stretch>
            <a:fillRect/>
          </a:stretch>
        </p:blipFill>
        <p:spPr>
          <a:xfrm>
            <a:off x="1373641" y="1939530"/>
            <a:ext cx="9705975" cy="4067175"/>
          </a:xfrm>
          <a:prstGeom prst="rect">
            <a:avLst/>
          </a:prstGeom>
          <a:ln>
            <a:solidFill>
              <a:schemeClr val="tx2"/>
            </a:solidFill>
          </a:ln>
        </p:spPr>
      </p:pic>
      <p:sp>
        <p:nvSpPr>
          <p:cNvPr id="7" name="Rectangle 6">
            <a:extLst>
              <a:ext uri="{FF2B5EF4-FFF2-40B4-BE49-F238E27FC236}">
                <a16:creationId xmlns:a16="http://schemas.microsoft.com/office/drawing/2014/main" id="{3157D721-E0A4-4865-AAB2-D136133377A4}"/>
              </a:ext>
            </a:extLst>
          </p:cNvPr>
          <p:cNvSpPr/>
          <p:nvPr/>
        </p:nvSpPr>
        <p:spPr bwMode="auto">
          <a:xfrm>
            <a:off x="6899564" y="1998905"/>
            <a:ext cx="402573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9AF027-6FDB-4B89-9491-88056E6BA52A}"/>
              </a:ext>
            </a:extLst>
          </p:cNvPr>
          <p:cNvSpPr/>
          <p:nvPr/>
        </p:nvSpPr>
        <p:spPr bwMode="auto">
          <a:xfrm>
            <a:off x="2256311" y="2412507"/>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2E59CA-B18B-4B40-8256-40D520C769D9}"/>
              </a:ext>
            </a:extLst>
          </p:cNvPr>
          <p:cNvSpPr/>
          <p:nvPr/>
        </p:nvSpPr>
        <p:spPr bwMode="auto">
          <a:xfrm>
            <a:off x="1494313" y="3510481"/>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What is .NET?</a:t>
            </a:r>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05F815-712F-4EF4-BCB3-CCA54573BA8E}"/>
              </a:ext>
            </a:extLst>
          </p:cNvPr>
          <p:cNvSpPr>
            <a:spLocks noGrp="1"/>
          </p:cNvSpPr>
          <p:nvPr>
            <p:ph type="title"/>
          </p:nvPr>
        </p:nvSpPr>
        <p:spPr/>
        <p:txBody>
          <a:bodyPr/>
          <a:lstStyle/>
          <a:p>
            <a:r>
              <a:rPr lang="en-US" b="1"/>
              <a:t>.NET Core Growth</a:t>
            </a:r>
          </a:p>
        </p:txBody>
      </p:sp>
      <p:sp>
        <p:nvSpPr>
          <p:cNvPr id="4" name="TextBox 3">
            <a:extLst>
              <a:ext uri="{FF2B5EF4-FFF2-40B4-BE49-F238E27FC236}">
                <a16:creationId xmlns:a16="http://schemas.microsoft.com/office/drawing/2014/main" id="{ABADB2D2-C81E-4000-942E-0EE27059D868}"/>
              </a:ext>
            </a:extLst>
          </p:cNvPr>
          <p:cNvSpPr txBox="1"/>
          <p:nvPr/>
        </p:nvSpPr>
        <p:spPr>
          <a:xfrm>
            <a:off x="339366" y="1216059"/>
            <a:ext cx="11513271" cy="646331"/>
          </a:xfrm>
          <a:prstGeom prst="rect">
            <a:avLst/>
          </a:prstGeom>
          <a:noFill/>
        </p:spPr>
        <p:txBody>
          <a:bodyPr wrap="square" rtlCol="0">
            <a:spAutoFit/>
          </a:bodyPr>
          <a:lstStyle/>
          <a:p>
            <a:pPr algn="ctr"/>
            <a:r>
              <a:rPr lang="en-US" sz="3600" b="1" dirty="0"/>
              <a:t>Over Half Million</a:t>
            </a:r>
            <a:r>
              <a:rPr lang="en-US" sz="3600" dirty="0"/>
              <a:t> Active* .NET Core 2.0 Developers!</a:t>
            </a:r>
          </a:p>
        </p:txBody>
      </p:sp>
      <p:graphicFrame>
        <p:nvGraphicFramePr>
          <p:cNvPr id="9" name="Chart 8">
            <a:extLst>
              <a:ext uri="{FF2B5EF4-FFF2-40B4-BE49-F238E27FC236}">
                <a16:creationId xmlns:a16="http://schemas.microsoft.com/office/drawing/2014/main" id="{0C357FBF-2EAA-458B-9675-FF36683128B9}"/>
              </a:ext>
            </a:extLst>
          </p:cNvPr>
          <p:cNvGraphicFramePr>
            <a:graphicFrameLocks/>
          </p:cNvGraphicFramePr>
          <p:nvPr>
            <p:extLst/>
          </p:nvPr>
        </p:nvGraphicFramePr>
        <p:xfrm>
          <a:off x="540775" y="2101514"/>
          <a:ext cx="5555226" cy="3848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713AB11-ABD9-42CA-97DB-B067B674DCFA}"/>
              </a:ext>
            </a:extLst>
          </p:cNvPr>
          <p:cNvGraphicFramePr>
            <a:graphicFrameLocks/>
          </p:cNvGraphicFramePr>
          <p:nvPr>
            <p:extLst/>
          </p:nvPr>
        </p:nvGraphicFramePr>
        <p:xfrm>
          <a:off x="6095999" y="2080921"/>
          <a:ext cx="5756637" cy="3868692"/>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B31E72A5-5573-45FA-9E98-F9B01E814329}"/>
              </a:ext>
            </a:extLst>
          </p:cNvPr>
          <p:cNvSpPr/>
          <p:nvPr/>
        </p:nvSpPr>
        <p:spPr>
          <a:xfrm>
            <a:off x="7904058" y="2101514"/>
            <a:ext cx="2140522" cy="307777"/>
          </a:xfrm>
          <a:prstGeom prst="rect">
            <a:avLst/>
          </a:prstGeom>
        </p:spPr>
        <p:txBody>
          <a:bodyPr wrap="none">
            <a:spAutoFit/>
          </a:bodyPr>
          <a:lstStyle/>
          <a:p>
            <a:pPr algn="ctr">
              <a:defRPr sz="1400" b="0" i="0" u="none" strike="noStrike" kern="1200" spc="50" baseline="0">
                <a:solidFill>
                  <a:srgbClr val="505050">
                    <a:lumMod val="65000"/>
                    <a:lumOff val="35000"/>
                  </a:srgbClr>
                </a:solidFill>
                <a:latin typeface="Segoe UI Semibold" panose="020B0702040204020203" pitchFamily="34" charset="0"/>
                <a:ea typeface="+mn-ea"/>
                <a:cs typeface="Segoe UI Semibold" panose="020B0702040204020203" pitchFamily="34" charset="0"/>
              </a:defRPr>
            </a:pPr>
            <a:r>
              <a:rPr lang="en-US" spc="50" dirty="0">
                <a:latin typeface="Segoe UI Semibold" panose="020B0702040204020203" pitchFamily="34" charset="0"/>
                <a:cs typeface="Segoe UI Semibold" panose="020B0702040204020203" pitchFamily="34" charset="0"/>
              </a:rPr>
              <a:t>.NET CORE ADOPTION</a:t>
            </a:r>
          </a:p>
        </p:txBody>
      </p:sp>
      <p:sp>
        <p:nvSpPr>
          <p:cNvPr id="3" name="Rectangle 2">
            <a:extLst>
              <a:ext uri="{FF2B5EF4-FFF2-40B4-BE49-F238E27FC236}">
                <a16:creationId xmlns:a16="http://schemas.microsoft.com/office/drawing/2014/main" id="{FC7D8F6D-18A1-46A8-ACEB-63BDB8705636}"/>
              </a:ext>
            </a:extLst>
          </p:cNvPr>
          <p:cNvSpPr/>
          <p:nvPr/>
        </p:nvSpPr>
        <p:spPr>
          <a:xfrm>
            <a:off x="540774" y="6038108"/>
            <a:ext cx="11152115" cy="369332"/>
          </a:xfrm>
          <a:prstGeom prst="rect">
            <a:avLst/>
          </a:prstGeom>
        </p:spPr>
        <p:txBody>
          <a:bodyPr wrap="square">
            <a:spAutoFit/>
          </a:bodyPr>
          <a:lstStyle/>
          <a:p>
            <a:pPr algn="ctr"/>
            <a:r>
              <a:rPr lang="en-US" dirty="0"/>
              <a:t>* Active = unique monthly developers with 2+ days of development per month. </a:t>
            </a:r>
          </a:p>
        </p:txBody>
      </p:sp>
    </p:spTree>
    <p:extLst>
      <p:ext uri="{BB962C8B-B14F-4D97-AF65-F5344CB8AC3E}">
        <p14:creationId xmlns:p14="http://schemas.microsoft.com/office/powerpoint/2010/main" val="92179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9895C6-ED04-47AB-B79E-EF04DA513112}"/>
              </a:ext>
            </a:extLst>
          </p:cNvPr>
          <p:cNvPicPr>
            <a:picLocks noChangeAspect="1"/>
          </p:cNvPicPr>
          <p:nvPr/>
        </p:nvPicPr>
        <p:blipFill>
          <a:blip r:embed="rId3"/>
          <a:stretch>
            <a:fillRect/>
          </a:stretch>
        </p:blipFill>
        <p:spPr>
          <a:xfrm>
            <a:off x="2788679" y="1189176"/>
            <a:ext cx="9134081" cy="5002155"/>
          </a:xfrm>
          <a:prstGeom prst="rect">
            <a:avLst/>
          </a:prstGeom>
        </p:spPr>
      </p:pic>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hlinkClick r:id="rId4"/>
              </a:rPr>
              <a:t>www.dot.net</a:t>
            </a:r>
            <a:r>
              <a:rPr lang="en-US" dirty="0"/>
              <a: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4" name="Picture 3">
            <a:extLst>
              <a:ext uri="{FF2B5EF4-FFF2-40B4-BE49-F238E27FC236}">
                <a16:creationId xmlns:a16="http://schemas.microsoft.com/office/drawing/2014/main" id="{28CD4AEA-6E33-427D-AFAB-19D8FA54697D}"/>
              </a:ext>
            </a:extLst>
          </p:cNvPr>
          <p:cNvPicPr>
            <a:picLocks noChangeAspect="1"/>
          </p:cNvPicPr>
          <p:nvPr/>
        </p:nvPicPr>
        <p:blipFill>
          <a:blip r:embed="rId5"/>
          <a:stretch>
            <a:fillRect/>
          </a:stretch>
        </p:blipFill>
        <p:spPr>
          <a:xfrm>
            <a:off x="398190" y="1916877"/>
            <a:ext cx="6202173" cy="4708566"/>
          </a:xfrm>
          <a:prstGeom prst="rect">
            <a:avLst/>
          </a:prstGeom>
        </p:spPr>
      </p:pic>
      <p:sp>
        <p:nvSpPr>
          <p:cNvPr id="6" name="Arrow: Right 5">
            <a:extLst>
              <a:ext uri="{FF2B5EF4-FFF2-40B4-BE49-F238E27FC236}">
                <a16:creationId xmlns:a16="http://schemas.microsoft.com/office/drawing/2014/main" id="{F9308ABD-6018-451A-BE6F-2B984F799957}"/>
              </a:ext>
            </a:extLst>
          </p:cNvPr>
          <p:cNvSpPr/>
          <p:nvPr/>
        </p:nvSpPr>
        <p:spPr bwMode="auto">
          <a:xfrm>
            <a:off x="720090" y="3868387"/>
            <a:ext cx="1904357" cy="513608"/>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306886" cy="1910075"/>
          </a:xfrm>
        </p:spPr>
        <p:txBody>
          <a:bodyPr/>
          <a:lstStyle/>
          <a:p>
            <a:r>
              <a:rPr lang="en-US" dirty="0"/>
              <a:t>Demo </a:t>
            </a:r>
            <a:br>
              <a:rPr lang="en-US" dirty="0"/>
            </a:br>
            <a:r>
              <a:rPr lang="en-US" sz="5400" dirty="0"/>
              <a:t>Get started with .NET in your browser</a:t>
            </a:r>
          </a:p>
        </p:txBody>
      </p:sp>
    </p:spTree>
    <p:extLst>
      <p:ext uri="{BB962C8B-B14F-4D97-AF65-F5344CB8AC3E}">
        <p14:creationId xmlns:p14="http://schemas.microsoft.com/office/powerpoint/2010/main" val="39131220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pic>
        <p:nvPicPr>
          <p:cNvPr id="4" name="Graphic 3">
            <a:extLst>
              <a:ext uri="{FF2B5EF4-FFF2-40B4-BE49-F238E27FC236}">
                <a16:creationId xmlns:a16="http://schemas.microsoft.com/office/drawing/2014/main" id="{BA7081A9-2D79-456B-B70B-AA2E1C5AB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800" y="2257512"/>
            <a:ext cx="1095375" cy="1095375"/>
          </a:xfrm>
          <a:prstGeom prst="rect">
            <a:avLst/>
          </a:prstGeom>
        </p:spPr>
      </p:pic>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pic>
        <p:nvPicPr>
          <p:cNvPr id="6" name="Graphic 5">
            <a:extLst>
              <a:ext uri="{FF2B5EF4-FFF2-40B4-BE49-F238E27FC236}">
                <a16:creationId xmlns:a16="http://schemas.microsoft.com/office/drawing/2014/main" id="{DFCE92CE-2997-4B1B-8B92-4B5B65ABB8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99" y="3770415"/>
            <a:ext cx="1095375" cy="1095375"/>
          </a:xfrm>
          <a:prstGeom prst="rect">
            <a:avLst/>
          </a:prstGeom>
        </p:spPr>
      </p:pic>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pic>
        <p:nvPicPr>
          <p:cNvPr id="8" name="Graphic 7">
            <a:extLst>
              <a:ext uri="{FF2B5EF4-FFF2-40B4-BE49-F238E27FC236}">
                <a16:creationId xmlns:a16="http://schemas.microsoft.com/office/drawing/2014/main" id="{3EFC6910-8958-4BB0-BF3E-A0BA8914C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99" y="5182649"/>
            <a:ext cx="1095375" cy="1171575"/>
          </a:xfrm>
          <a:prstGeom prst="rect">
            <a:avLst/>
          </a:prstGeom>
        </p:spPr>
      </p:pic>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Tree>
    <p:extLst>
      <p:ext uri="{BB962C8B-B14F-4D97-AF65-F5344CB8AC3E}">
        <p14:creationId xmlns:p14="http://schemas.microsoft.com/office/powerpoint/2010/main" val="17082117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408486" cy="1910075"/>
          </a:xfrm>
        </p:spPr>
        <p:txBody>
          <a:bodyPr/>
          <a:lstStyle/>
          <a:p>
            <a:r>
              <a:rPr lang="en-US" dirty="0"/>
              <a:t>Demo</a:t>
            </a:r>
            <a:br>
              <a:rPr lang="en-US" dirty="0"/>
            </a:br>
            <a:r>
              <a:rPr lang="en-US" sz="5400" dirty="0"/>
              <a:t>Get started with .NET on your computer</a:t>
            </a:r>
          </a:p>
        </p:txBody>
      </p:sp>
    </p:spTree>
    <p:extLst>
      <p:ext uri="{BB962C8B-B14F-4D97-AF65-F5344CB8AC3E}">
        <p14:creationId xmlns:p14="http://schemas.microsoft.com/office/powerpoint/2010/main" val="13362628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168286"/>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00" dirty="0">
              <a:solidFill>
                <a:schemeClr val="bg1"/>
              </a:solidFill>
              <a:hlinkClick r:id="rId3"/>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grpSp>
        <p:nvGrpSpPr>
          <p:cNvPr id="12" name="Group 11">
            <a:extLst>
              <a:ext uri="{FF2B5EF4-FFF2-40B4-BE49-F238E27FC236}">
                <a16:creationId xmlns:a16="http://schemas.microsoft.com/office/drawing/2014/main" id="{5FFDC5A7-B86D-4935-9A13-5089169E313E}"/>
              </a:ext>
            </a:extLst>
          </p:cNvPr>
          <p:cNvGrpSpPr/>
          <p:nvPr/>
        </p:nvGrpSpPr>
        <p:grpSpPr>
          <a:xfrm>
            <a:off x="1449704" y="38162"/>
            <a:ext cx="9292590" cy="5707858"/>
            <a:chOff x="1449704" y="7620"/>
            <a:chExt cx="9292590" cy="5644323"/>
          </a:xfrm>
        </p:grpSpPr>
        <p:sp>
          <p:nvSpPr>
            <p:cNvPr id="8" name="Rectangle 7">
              <a:extLst>
                <a:ext uri="{FF2B5EF4-FFF2-40B4-BE49-F238E27FC236}">
                  <a16:creationId xmlns:a16="http://schemas.microsoft.com/office/drawing/2014/main" id="{32151440-F6B1-4AAA-8C10-03A7BF638D4C}"/>
                </a:ext>
              </a:extLst>
            </p:cNvPr>
            <p:cNvSpPr/>
            <p:nvPr/>
          </p:nvSpPr>
          <p:spPr bwMode="auto">
            <a:xfrm>
              <a:off x="1449704" y="7620"/>
              <a:ext cx="9292590" cy="5549889"/>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049ED6B-4787-444A-AAEB-40563E2371E9}"/>
                </a:ext>
              </a:extLst>
            </p:cNvPr>
            <p:cNvGrpSpPr/>
            <p:nvPr/>
          </p:nvGrpSpPr>
          <p:grpSpPr>
            <a:xfrm>
              <a:off x="3490309" y="9843"/>
              <a:ext cx="5183680" cy="5642100"/>
              <a:chOff x="3490309" y="2223"/>
              <a:chExt cx="5183680" cy="5642100"/>
            </a:xfrm>
          </p:grpSpPr>
          <p:pic>
            <p:nvPicPr>
              <p:cNvPr id="10" name="Picture 9" descr="A close up of a device&#10;&#10;Description generated with high confidence">
                <a:extLst>
                  <a:ext uri="{FF2B5EF4-FFF2-40B4-BE49-F238E27FC236}">
                    <a16:creationId xmlns:a16="http://schemas.microsoft.com/office/drawing/2014/main" id="{D032E77A-EF8F-491F-AD9C-FCA3B071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309" y="2223"/>
                <a:ext cx="5183680" cy="5642100"/>
              </a:xfrm>
              <a:prstGeom prst="rect">
                <a:avLst/>
              </a:prstGeom>
            </p:spPr>
          </p:pic>
          <p:sp>
            <p:nvSpPr>
              <p:cNvPr id="11" name="TextBox 10">
                <a:extLst>
                  <a:ext uri="{FF2B5EF4-FFF2-40B4-BE49-F238E27FC236}">
                    <a16:creationId xmlns:a16="http://schemas.microsoft.com/office/drawing/2014/main" id="{4E4880F8-BDBA-4C44-8F0B-26F45653A65A}"/>
                  </a:ext>
                </a:extLst>
              </p:cNvPr>
              <p:cNvSpPr txBox="1"/>
              <p:nvPr/>
            </p:nvSpPr>
            <p:spPr>
              <a:xfrm>
                <a:off x="4250919" y="1009127"/>
                <a:ext cx="3566160"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b="1" dirty="0">
                    <a:solidFill>
                      <a:schemeClr val="accent3">
                        <a:lumMod val="60000"/>
                        <a:lumOff val="40000"/>
                      </a:schemeClr>
                    </a:solidFill>
                  </a:rPr>
                  <a:t>THANK YOU</a:t>
                </a:r>
              </a:p>
            </p:txBody>
          </p:sp>
        </p:grpSp>
      </p:grpSp>
    </p:spTree>
    <p:extLst>
      <p:ext uri="{BB962C8B-B14F-4D97-AF65-F5344CB8AC3E}">
        <p14:creationId xmlns:p14="http://schemas.microsoft.com/office/powerpoint/2010/main" val="219480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896037" y="5569527"/>
            <a:ext cx="4399925" cy="816506"/>
          </a:xfrm>
          <a:prstGeom prst="rect">
            <a:avLst/>
          </a:prstGeom>
        </p:spPr>
        <p:txBody>
          <a:bodyPr wrap="square">
            <a:spAutoFit/>
          </a:bodyPr>
          <a:lstStyle/>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#2 demanded primary technology</a:t>
            </a:r>
          </a:p>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(LinkedIn)</a:t>
            </a:r>
          </a:p>
        </p:txBody>
      </p:sp>
      <p:pic>
        <p:nvPicPr>
          <p:cNvPr id="2" name="Picture 1"/>
          <p:cNvPicPr>
            <a:picLocks noChangeAspect="1"/>
          </p:cNvPicPr>
          <p:nvPr/>
        </p:nvPicPr>
        <p:blipFill>
          <a:blip r:embed="rId3"/>
          <a:stretch>
            <a:fillRect/>
          </a:stretch>
        </p:blipFill>
        <p:spPr>
          <a:xfrm>
            <a:off x="1810027" y="1463876"/>
            <a:ext cx="8365436" cy="4105651"/>
          </a:xfrm>
          <a:prstGeom prst="rect">
            <a:avLst/>
          </a:prstGeom>
        </p:spPr>
      </p:pic>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is a sought after job skill</a:t>
            </a:r>
          </a:p>
        </p:txBody>
      </p:sp>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0750" y="1091270"/>
            <a:ext cx="7107936" cy="3352800"/>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6"/>
              </a:rPr>
              <a:t>TechEmpower</a:t>
            </a:r>
            <a:r>
              <a:rPr lang="en-US" sz="1200" u="sng" dirty="0">
                <a:solidFill>
                  <a:srgbClr val="512BD4"/>
                </a:solidFill>
                <a:hlinkClick r:id="rId6"/>
              </a:rPr>
              <a:t> Round 14</a:t>
            </a:r>
            <a:r>
              <a:rPr lang="en-US" sz="1200" dirty="0">
                <a:solidFill>
                  <a:srgbClr val="999999"/>
                </a:solidFill>
              </a:rPr>
              <a:t>.</a:t>
            </a:r>
            <a:endParaRPr lang="en-US" sz="1200" dirty="0"/>
          </a:p>
        </p:txBody>
      </p:sp>
    </p:spTree>
    <p:extLst>
      <p:ext uri="{BB962C8B-B14F-4D97-AF65-F5344CB8AC3E}">
        <p14:creationId xmlns:p14="http://schemas.microsoft.com/office/powerpoint/2010/main" val="1174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20B1-25ED-43A8-8396-D7E0B1D5E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0"/>
            <a:ext cx="13224095" cy="6858000"/>
          </a:xfrm>
          <a:prstGeom prst="rect">
            <a:avLst/>
          </a:prstGeom>
        </p:spPr>
      </p:pic>
      <p:sp>
        <p:nvSpPr>
          <p:cNvPr id="2" name="TextBox 1">
            <a:extLst>
              <a:ext uri="{FF2B5EF4-FFF2-40B4-BE49-F238E27FC236}">
                <a16:creationId xmlns:a16="http://schemas.microsoft.com/office/drawing/2014/main" id="{4C0BFD29-A907-4999-A57C-0D6FB747C4AA}"/>
              </a:ext>
            </a:extLst>
          </p:cNvPr>
          <p:cNvSpPr txBox="1"/>
          <p:nvPr/>
        </p:nvSpPr>
        <p:spPr>
          <a:xfrm>
            <a:off x="0" y="2339058"/>
            <a:ext cx="12192000" cy="2733056"/>
          </a:xfrm>
          <a:prstGeom prst="rect">
            <a:avLst/>
          </a:prstGeom>
          <a:noFill/>
        </p:spPr>
        <p:txBody>
          <a:bodyPr wrap="square" lIns="182880" tIns="146304" rIns="182880" bIns="146304" rtlCol="0">
            <a:spAutoFit/>
          </a:bodyPr>
          <a:lstStyle/>
          <a:p>
            <a:pPr algn="ctr">
              <a:lnSpc>
                <a:spcPct val="90000"/>
              </a:lnSpc>
              <a:spcAft>
                <a:spcPts val="600"/>
              </a:spcAft>
            </a:pPr>
            <a:r>
              <a:rPr lang="en-US" sz="8800" b="1" dirty="0">
                <a:solidFill>
                  <a:srgbClr val="7030A0"/>
                </a:solidFill>
              </a:rPr>
              <a:t>We didn’t build </a:t>
            </a:r>
            <a:br>
              <a:rPr lang="en-US" sz="8800" b="1" dirty="0">
                <a:solidFill>
                  <a:srgbClr val="7030A0"/>
                </a:solidFill>
              </a:rPr>
            </a:br>
            <a:r>
              <a:rPr lang="en-US" sz="8800" b="1" dirty="0">
                <a:solidFill>
                  <a:srgbClr val="7030A0"/>
                </a:solidFill>
              </a:rPr>
              <a:t>this alone.</a:t>
            </a:r>
          </a:p>
        </p:txBody>
      </p:sp>
    </p:spTree>
    <p:extLst>
      <p:ext uri="{BB962C8B-B14F-4D97-AF65-F5344CB8AC3E}">
        <p14:creationId xmlns:p14="http://schemas.microsoft.com/office/powerpoint/2010/main" val="2492523884"/>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http://schemas.microsoft.com/office/2006/documentManagement/types"/>
    <ds:schemaRef ds:uri="569b343d-e775-480b-9b2b-6a6986deb9b0"/>
    <ds:schemaRef ds:uri="http://schemas.openxmlformats.org/package/2006/metadata/core-properties"/>
    <ds:schemaRef ds:uri="11245976-3b4d-4794-a754-317688483df2"/>
    <ds:schemaRef ds:uri="http://www.w3.org/XML/1998/namespace"/>
    <ds:schemaRef ds:uri="http://purl.org/dc/dcmitype/"/>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6168</TotalTime>
  <Words>3236</Words>
  <Application>Microsoft Office PowerPoint</Application>
  <PresentationFormat>Widescreen</PresentationFormat>
  <Paragraphs>323</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1_Dotnet_Template</vt:lpstr>
      <vt:lpstr>PowerPoint Presentation</vt:lpstr>
      <vt:lpstr>What is .NET?</vt:lpstr>
      <vt:lpstr>PowerPoint Presentation</vt:lpstr>
      <vt:lpstr>PowerPoint Presentation</vt:lpstr>
      <vt:lpstr>PowerPoint Presentation</vt:lpstr>
      <vt:lpstr>.NET is a sought after job skill</vt:lpstr>
      <vt:lpstr>.NET is Fast. Really Fast!</vt:lpstr>
      <vt:lpstr>.NET is the platform of choice for the top 100K websites</vt:lpstr>
      <vt:lpstr>PowerPoint Presentation</vt:lpstr>
      <vt:lpstr>PowerPoint Presentation</vt:lpstr>
      <vt:lpstr>.NET named Top 30 Highest Velocity OSS Projects</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.NET Core Growth</vt:lpstr>
      <vt:lpstr>Learn how to program with C#</vt:lpstr>
      <vt:lpstr>Demo  Get started with .NET in your browser</vt:lpstr>
      <vt:lpstr>Make it easier with some free tools www.VisualStudio.com </vt:lpstr>
      <vt:lpstr>Demo Get started with .NET on your computer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Jon Galloway</cp:lastModifiedBy>
  <cp:revision>37</cp:revision>
  <cp:lastPrinted>2018-03-26T22:33:58Z</cp:lastPrinted>
  <dcterms:created xsi:type="dcterms:W3CDTF">2018-01-09T22:22:16Z</dcterms:created>
  <dcterms:modified xsi:type="dcterms:W3CDTF">2018-04-14T06:42:47Z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